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13" name="Group 12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5" name="Straight Arrow Connector 14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8" name="Straight Arrow Connector 17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4" name="Rectangle 13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9" name="Group 8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0" name="Rectangle 9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8" name="Group 7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0" name="Straight Arrow Connector 9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9" name="Rectangle 8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26" name="Group 25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28" name="Straight Arrow Connector 27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9" name="Straight Arrow Connector 28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30" name="Straight Arrow Connector 29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27" name="Rectangle 26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8" name="Group 7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0" name="Straight Arrow Connector 9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9" name="Rectangle 8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9" name="Group 8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0" name="Rectangle 9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11" name="Group 10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3" name="Straight Arrow Connector 12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4" name="Straight Arrow Connector 13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5" name="Straight Arrow Connector 14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2" name="Rectangle 11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7" name="Group 6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9" name="Straight Arrow Connector 8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0" name="Straight Arrow Connector 9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8" name="Rectangle 7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6" name="Group 5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8" name="Straight Arrow Connector 7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0" name="Straight Arrow Connector 9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7" name="Rectangle 6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9" name="Group 8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0" name="Rectangle 9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9" name="Group 8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1" name="Straight Arrow Connector 10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0" name="Rectangle 9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78276" y="5578475"/>
            <a:ext cx="2594108" cy="1139964"/>
            <a:chOff x="1195788" y="4285844"/>
            <a:chExt cx="5162120" cy="2310118"/>
          </a:xfrm>
          <a:solidFill>
            <a:sysClr val="window" lastClr="FFFFFF"/>
          </a:solidFill>
        </p:grpSpPr>
        <p:grpSp>
          <p:nvGrpSpPr>
            <p:cNvPr id="14" name="Group 13"/>
            <p:cNvGrpSpPr/>
            <p:nvPr/>
          </p:nvGrpSpPr>
          <p:grpSpPr>
            <a:xfrm>
              <a:off x="1687585" y="4619679"/>
              <a:ext cx="4670323" cy="1976283"/>
              <a:chOff x="1687585" y="4619679"/>
              <a:chExt cx="4670323" cy="1976283"/>
            </a:xfrm>
            <a:grpFill/>
          </p:grpSpPr>
          <p:cxnSp>
            <p:nvCxnSpPr>
              <p:cNvPr id="16" name="Straight Arrow Connector 15"/>
              <p:cNvCxnSpPr/>
              <p:nvPr/>
            </p:nvCxnSpPr>
            <p:spPr>
              <a:xfrm flipV="1">
                <a:off x="1687585" y="4619679"/>
                <a:ext cx="4159045" cy="1976283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7" name="Straight Arrow Connector 16"/>
              <p:cNvCxnSpPr/>
              <p:nvPr/>
            </p:nvCxnSpPr>
            <p:spPr>
              <a:xfrm flipV="1">
                <a:off x="1687585" y="4776994"/>
                <a:ext cx="4670323" cy="1818968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8" name="Straight Arrow Connector 17"/>
              <p:cNvCxnSpPr/>
              <p:nvPr/>
            </p:nvCxnSpPr>
            <p:spPr>
              <a:xfrm flipV="1">
                <a:off x="1687585" y="4698337"/>
                <a:ext cx="4414684" cy="1897625"/>
              </a:xfrm>
              <a:prstGeom prst="straightConnector1">
                <a:avLst/>
              </a:prstGeom>
              <a:grpFill/>
              <a:ln w="6350" cap="flat" cmpd="sng" algn="ctr">
                <a:solidFill>
                  <a:schemeClr val="tx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15" name="Rectangle 14"/>
            <p:cNvSpPr/>
            <p:nvPr/>
          </p:nvSpPr>
          <p:spPr>
            <a:xfrm rot="20215936">
              <a:off x="1195788" y="4285844"/>
              <a:ext cx="3112075" cy="14729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reflection blurRad="6350" stA="53000" endA="300" endPos="35500" dir="5400000" sy="-90000" algn="bl" rotWithShape="0"/>
                  </a:effectLst>
                  <a:uLnTx/>
                  <a:uFillTx/>
                  <a:latin typeface="Freestyle Script" panose="030804020302050B0404" pitchFamily="66" charset="0"/>
                </a:rPr>
                <a:t>HAFA</a:t>
              </a: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Halls of Air Flight Academy: Pilot Career Development Services for the 21</a:t>
            </a:r>
            <a:r>
              <a:rPr lang="en-US" baseline="30000" dirty="0"/>
              <a:t>st</a:t>
            </a:r>
            <a:r>
              <a:rPr lang="en-US" dirty="0"/>
              <a:t> Century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8001000" cy="1947333"/>
          </a:xfrm>
        </p:spPr>
        <p:txBody>
          <a:bodyPr>
            <a:normAutofit/>
          </a:bodyPr>
          <a:lstStyle/>
          <a:p>
            <a:r>
              <a:rPr lang="en-US" sz="3200" dirty="0"/>
              <a:t>CDR Hall, United States Navy</a:t>
            </a:r>
          </a:p>
          <a:p>
            <a:endParaRPr lang="en-US" sz="3200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80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8123">
        <p14:reveal/>
      </p:transition>
    </mc:Choice>
    <mc:Fallback xmlns="">
      <p:transition spd="slow" advTm="381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Questions?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0" y="5132981"/>
            <a:ext cx="9704127" cy="860400"/>
          </a:xfrm>
        </p:spPr>
        <p:txBody>
          <a:bodyPr>
            <a:noAutofit/>
          </a:bodyPr>
          <a:lstStyle/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189" y="413591"/>
            <a:ext cx="6481148" cy="431443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1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7703">
        <p14:reveal/>
      </p:transition>
    </mc:Choice>
    <mc:Fallback xmlns="">
      <p:transition spd="slow" advTm="177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Airline Industry Pilot Needs</a:t>
            </a:r>
          </a:p>
          <a:p>
            <a:r>
              <a:rPr lang="en-US" sz="3600" dirty="0"/>
              <a:t>Airline Pilot Training Requirements</a:t>
            </a:r>
          </a:p>
          <a:p>
            <a:r>
              <a:rPr lang="en-US" sz="3600" dirty="0"/>
              <a:t>HAFA’s Approach</a:t>
            </a:r>
          </a:p>
          <a:p>
            <a:r>
              <a:rPr lang="en-US" sz="3600" dirty="0"/>
              <a:t>The Way Ahead</a:t>
            </a: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8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784">
        <p14:reveal/>
      </p:transition>
    </mc:Choice>
    <mc:Fallback xmlns="">
      <p:transition spd="slow" advTm="127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demand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685800"/>
            <a:ext cx="7319146" cy="4131297"/>
          </a:xfrm>
        </p:spPr>
        <p:txBody>
          <a:bodyPr>
            <a:noAutofit/>
          </a:bodyPr>
          <a:lstStyle/>
          <a:p>
            <a:r>
              <a:rPr lang="en-US" sz="2800" dirty="0"/>
              <a:t>Average age of airline pilots is 50</a:t>
            </a:r>
          </a:p>
          <a:p>
            <a:r>
              <a:rPr lang="en-US" sz="2800" dirty="0"/>
              <a:t>American Airlines mandatory retirements</a:t>
            </a:r>
          </a:p>
          <a:p>
            <a:pPr lvl="1"/>
            <a:r>
              <a:rPr lang="en-US" sz="2400" dirty="0"/>
              <a:t>2020: 535</a:t>
            </a:r>
          </a:p>
          <a:p>
            <a:pPr lvl="1"/>
            <a:r>
              <a:rPr lang="en-US" sz="2400" dirty="0"/>
              <a:t>2021: 580</a:t>
            </a:r>
          </a:p>
          <a:p>
            <a:pPr lvl="1"/>
            <a:r>
              <a:rPr lang="en-US" sz="2400" dirty="0"/>
              <a:t>2022: 647</a:t>
            </a:r>
          </a:p>
          <a:p>
            <a:pPr lvl="1"/>
            <a:r>
              <a:rPr lang="en-US" sz="2400" dirty="0"/>
              <a:t>2023: 704</a:t>
            </a:r>
          </a:p>
          <a:p>
            <a:pPr lvl="1"/>
            <a:r>
              <a:rPr lang="en-US" sz="2400" dirty="0"/>
              <a:t>2024: 717</a:t>
            </a:r>
          </a:p>
          <a:p>
            <a:r>
              <a:rPr lang="en-US" sz="2800" dirty="0"/>
              <a:t>International demand for US pilots</a:t>
            </a:r>
          </a:p>
          <a:p>
            <a:pPr lvl="1"/>
            <a:endParaRPr lang="en-US" sz="2400" dirty="0"/>
          </a:p>
        </p:txBody>
      </p:sp>
      <p:pic>
        <p:nvPicPr>
          <p:cNvPr id="2050" name="Picture 2" descr="The demand for pilots by U.S. airlines is likely to outstrip supply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028" y="1250761"/>
            <a:ext cx="4440572" cy="474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7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4619">
        <p14:reveal/>
      </p:transition>
    </mc:Choice>
    <mc:Fallback xmlns="">
      <p:transition spd="slow" advTm="446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certification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Airlines require an FAA Air Transport Pilot (ATP) certification</a:t>
            </a:r>
          </a:p>
          <a:p>
            <a:pPr lvl="1"/>
            <a:r>
              <a:rPr lang="en-US" sz="3200" dirty="0"/>
              <a:t>Certification Training Program</a:t>
            </a:r>
          </a:p>
          <a:p>
            <a:pPr lvl="2"/>
            <a:r>
              <a:rPr lang="en-US" sz="2800" dirty="0"/>
              <a:t>30 hours of classroom instruction</a:t>
            </a:r>
          </a:p>
          <a:p>
            <a:pPr lvl="2"/>
            <a:r>
              <a:rPr lang="en-US" sz="2800" dirty="0"/>
              <a:t>10 hours in large aircraft simulator</a:t>
            </a:r>
          </a:p>
          <a:p>
            <a:pPr lvl="1"/>
            <a:r>
              <a:rPr lang="en-US" sz="3200" dirty="0"/>
              <a:t>ATP </a:t>
            </a:r>
            <a:r>
              <a:rPr lang="en-US" sz="3200" dirty="0" err="1"/>
              <a:t>Checkride</a:t>
            </a:r>
            <a:endParaRPr lang="en-US" sz="3200" dirty="0"/>
          </a:p>
          <a:p>
            <a:endParaRPr lang="en-US" sz="3600" dirty="0"/>
          </a:p>
        </p:txBody>
      </p:sp>
      <p:pic>
        <p:nvPicPr>
          <p:cNvPr id="3074" name="Picture 2" descr="http://www.skywings.com/images/college%2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696" y="1045858"/>
            <a:ext cx="4354304" cy="289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4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7100">
        <p14:reveal/>
      </p:transition>
    </mc:Choice>
    <mc:Fallback xmlns="">
      <p:transition spd="slow" advTm="371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c simulator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66" y="685800"/>
            <a:ext cx="5685101" cy="37521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867" y="685800"/>
            <a:ext cx="5622406" cy="3752167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0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413">
        <p14:reveal/>
      </p:transition>
    </mc:Choice>
    <mc:Fallback xmlns="">
      <p:transition spd="slow" advTm="154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HAFA’s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685800"/>
            <a:ext cx="10458271" cy="3615267"/>
          </a:xfrm>
        </p:spPr>
        <p:txBody>
          <a:bodyPr>
            <a:noAutofit/>
          </a:bodyPr>
          <a:lstStyle/>
          <a:p>
            <a:r>
              <a:rPr lang="en-US" sz="3200" dirty="0"/>
              <a:t>Provide Certification Training Program curriculum</a:t>
            </a:r>
          </a:p>
          <a:p>
            <a:r>
              <a:rPr lang="en-US" sz="3200" dirty="0"/>
              <a:t>Rent simulator time from airline training facilities</a:t>
            </a:r>
          </a:p>
          <a:p>
            <a:r>
              <a:rPr lang="en-US" sz="3200" dirty="0"/>
              <a:t>Train pilots for successful ATP </a:t>
            </a:r>
            <a:r>
              <a:rPr lang="en-US" sz="3200" dirty="0" err="1"/>
              <a:t>checkride</a:t>
            </a:r>
            <a:r>
              <a:rPr lang="en-US" sz="3200" dirty="0"/>
              <a:t>/type rating</a:t>
            </a:r>
          </a:p>
          <a:p>
            <a:r>
              <a:rPr lang="en-US" sz="3200" dirty="0"/>
              <a:t>Assist in hiring through industry partners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029" y="3685409"/>
            <a:ext cx="4725971" cy="3152187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7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467">
        <p14:reveal/>
      </p:transition>
    </mc:Choice>
    <mc:Fallback xmlns="">
      <p:transition spd="slow" advTm="454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HAFA’s Target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Military Pilots with Pilot-in-Command experience</a:t>
            </a:r>
          </a:p>
          <a:p>
            <a:pPr lvl="1"/>
            <a:r>
              <a:rPr lang="en-US" sz="2800" dirty="0"/>
              <a:t>GI Bill funding expertise</a:t>
            </a:r>
          </a:p>
          <a:p>
            <a:r>
              <a:rPr lang="en-US" sz="3200" dirty="0"/>
              <a:t>Certified Flight Instructors with &gt;1,500 hours flight time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960" y="2772697"/>
            <a:ext cx="3280697" cy="2172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2779" y="4271056"/>
            <a:ext cx="3385369" cy="2418121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9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5205">
        <p14:reveal/>
      </p:transition>
    </mc:Choice>
    <mc:Fallback xmlns="">
      <p:transition spd="slow" advTm="352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6046526" cy="3615267"/>
          </a:xfrm>
        </p:spPr>
        <p:txBody>
          <a:bodyPr>
            <a:normAutofit/>
          </a:bodyPr>
          <a:lstStyle/>
          <a:p>
            <a:r>
              <a:rPr lang="en-US" sz="3600" dirty="0"/>
              <a:t>Fleet of training aircraft</a:t>
            </a:r>
          </a:p>
          <a:p>
            <a:r>
              <a:rPr lang="en-US" sz="3600" dirty="0"/>
              <a:t>Purchase Level C simulator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057" y="499535"/>
            <a:ext cx="4457576" cy="27562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244" y="3340311"/>
            <a:ext cx="4825055" cy="3223137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9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2862">
        <p14:reveal/>
      </p:transition>
    </mc:Choice>
    <mc:Fallback xmlns="">
      <p:transition spd="slow" advTm="228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you can join </a:t>
            </a:r>
            <a:r>
              <a:rPr lang="en-US" dirty="0" err="1"/>
              <a:t>hafa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Equity funding for stage one</a:t>
            </a:r>
          </a:p>
          <a:p>
            <a:pPr lvl="1"/>
            <a:r>
              <a:rPr lang="en-US" sz="3200" dirty="0"/>
              <a:t>Company will seek profitability before further expansion</a:t>
            </a:r>
          </a:p>
          <a:p>
            <a:r>
              <a:rPr lang="en-US" sz="3600" dirty="0"/>
              <a:t>Spread the word!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804" y="2666428"/>
            <a:ext cx="5056546" cy="2838408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2083">
        <p14:reveal/>
      </p:transition>
    </mc:Choice>
    <mc:Fallback xmlns="">
      <p:transition spd="slow" advTm="320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688</TotalTime>
  <Words>186</Words>
  <Application>Microsoft Office PowerPoint</Application>
  <PresentationFormat>Widescreen</PresentationFormat>
  <Paragraphs>40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Century Gothic</vt:lpstr>
      <vt:lpstr>Freestyle Script</vt:lpstr>
      <vt:lpstr>Wingdings 3</vt:lpstr>
      <vt:lpstr>Slice</vt:lpstr>
      <vt:lpstr>Halls of Air Flight Academy: Pilot Career Development Services for the 21st Century </vt:lpstr>
      <vt:lpstr>On the Agenda</vt:lpstr>
      <vt:lpstr>Industry demand</vt:lpstr>
      <vt:lpstr>Pilot certification requirements</vt:lpstr>
      <vt:lpstr>Level c simulator</vt:lpstr>
      <vt:lpstr>HAFA’s Method</vt:lpstr>
      <vt:lpstr>HAFA’s Target market</vt:lpstr>
      <vt:lpstr>Future expansion</vt:lpstr>
      <vt:lpstr>How you can join hafa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Halls of Air Flight Academy: Pilot Career Development Services for the 21st Century</dc:title>
  <dc:creator>stubbyf18@gmail.com</dc:creator>
  <cp:lastModifiedBy>Weber Lyncee</cp:lastModifiedBy>
  <cp:revision>30</cp:revision>
  <dcterms:created xsi:type="dcterms:W3CDTF">2016-05-27T15:58:22Z</dcterms:created>
  <dcterms:modified xsi:type="dcterms:W3CDTF">2021-08-21T04:00:40Z</dcterms:modified>
</cp:coreProperties>
</file>